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57" r:id="rId3"/>
    <p:sldId id="288" r:id="rId4"/>
    <p:sldId id="282" r:id="rId5"/>
    <p:sldId id="281" r:id="rId6"/>
    <p:sldId id="279" r:id="rId7"/>
    <p:sldId id="271" r:id="rId8"/>
    <p:sldId id="287" r:id="rId9"/>
    <p:sldId id="273" r:id="rId10"/>
    <p:sldId id="274" r:id="rId11"/>
    <p:sldId id="275" r:id="rId12"/>
    <p:sldId id="276" r:id="rId13"/>
    <p:sldId id="289" r:id="rId14"/>
    <p:sldId id="286" r:id="rId15"/>
    <p:sldId id="29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33"/>
    <a:srgbClr val="CC0099"/>
    <a:srgbClr val="CC3300"/>
    <a:srgbClr val="0000FF"/>
    <a:srgbClr val="1C1C1C"/>
    <a:srgbClr val="CC6600"/>
    <a:srgbClr val="FFCC00"/>
    <a:srgbClr val="24486C"/>
    <a:srgbClr val="29292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66" autoAdjust="0"/>
    <p:restoredTop sz="94660"/>
  </p:normalViewPr>
  <p:slideViewPr>
    <p:cSldViewPr>
      <p:cViewPr>
        <p:scale>
          <a:sx n="90" d="100"/>
          <a:sy n="90" d="100"/>
        </p:scale>
        <p:origin x="-96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994A8-AE55-4138-BE7C-0EF1762F124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0099C-92CE-4929-96B0-54E0B713A0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306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0099C-92CE-4929-96B0-54E0B713A02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4228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362200"/>
            <a:ext cx="9144000" cy="533400"/>
          </a:xfrm>
        </p:spPr>
        <p:txBody>
          <a:bodyPr/>
          <a:lstStyle>
            <a:lvl1pPr algn="ctr">
              <a:defRPr sz="4000">
                <a:solidFill>
                  <a:srgbClr val="3A75A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971800"/>
            <a:ext cx="9144000" cy="381000"/>
          </a:xfrm>
        </p:spPr>
        <p:txBody>
          <a:bodyPr/>
          <a:lstStyle>
            <a:lvl1pPr marL="0" indent="0"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fld id="{2FEE591E-64A8-4044-9A08-40D34C9710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01F03-5F4B-4108-B888-AFA581BC01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86000" cy="6324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705600" cy="6324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99696-66A9-4E7E-8DD5-726C89E5E0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B3EC164B-2326-4C55-86F2-B861555EF4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43F11-831A-4886-9852-D63FD4038C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1189AF-B1D2-46ED-A5F9-26A6DBA417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9363-CF4E-486F-8CE5-1C2AE07902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10D9D-5F4C-4DBF-9B0D-6E11403DBB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A8CA1-87B5-412A-9E57-C98E768579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47621-A22C-43B2-9258-50B7A6439D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E9E3E-CB00-4E34-8A13-D3EDB7CD4B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4CD43-6125-4E74-8D71-2CB50F4271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990600"/>
            <a:ext cx="7848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fld id="{815A0C7D-DAEA-4DC9-A193-E90C7108F01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newsflash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3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3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300000"/>
        <a:defRPr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39552" y="620688"/>
            <a:ext cx="8395296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>
                <a:latin typeface="Century Schoolbook" pitchFamily="18" charset="0"/>
              </a:rPr>
              <a:t>Отряд профилактики правонарушений при Муниципальном бюджетном общеобразовательном учреждении «Кутеминская средняя общеобразовательная школа» </a:t>
            </a:r>
            <a:r>
              <a:rPr lang="ru-RU" sz="2400" dirty="0" err="1" smtClean="0">
                <a:latin typeface="Century Schoolbook" pitchFamily="18" charset="0"/>
              </a:rPr>
              <a:t>Черемшанского</a:t>
            </a:r>
            <a:r>
              <a:rPr lang="ru-RU" sz="2400" dirty="0" smtClean="0">
                <a:latin typeface="Century Schoolbook" pitchFamily="18" charset="0"/>
              </a:rPr>
              <a:t> муниципального района Республики Татарстан.</a:t>
            </a: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4067944" y="3345944"/>
            <a:ext cx="4464496" cy="216024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63500" dir="2212194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ФАКЕЛ</a:t>
            </a:r>
            <a:endParaRPr lang="ru-RU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63500" dir="2212194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5" name="Рисунок 14" descr="C:\Users\Директор\Downloads\7822f84ce91377f9c7038ffc293e98c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400" y="3429000"/>
            <a:ext cx="269979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Спортивные мероприятия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6" descr="J02330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664" y="4886060"/>
            <a:ext cx="2460625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 descr="E:\отряд профилактик2018\на перемен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5359523" cy="35730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 descr="J02330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422511" y="1412776"/>
            <a:ext cx="234927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E:\отряд профилактик2018\на перемене в спортзал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284984"/>
            <a:ext cx="4259627" cy="31947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1520" y="3861048"/>
            <a:ext cx="30963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Спортивный клуб «Содружество»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(Игра в теннис)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5877272"/>
            <a:ext cx="314187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CC"/>
                </a:solidFill>
                <a:latin typeface="Monotype Corsiva" pitchFamily="66" charset="0"/>
              </a:rPr>
              <a:t>Спортивный клуб «Содружество»</a:t>
            </a:r>
          </a:p>
          <a:p>
            <a:r>
              <a:rPr lang="ru-RU" b="1" dirty="0">
                <a:solidFill>
                  <a:srgbClr val="0000CC"/>
                </a:solidFill>
                <a:latin typeface="Monotype Corsiva" pitchFamily="66" charset="0"/>
              </a:rPr>
              <a:t>(Игра в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волейбол)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332656"/>
            <a:ext cx="3565060" cy="609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Экскурсии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052027"/>
            <a:ext cx="5040560" cy="37804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E:\отряд профилактик2018\IMG-20180306-WA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4368486" cy="32763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674" y="3927811"/>
            <a:ext cx="2930189" cy="29301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9792" y="3573016"/>
            <a:ext cx="216024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Экскурсия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 в ПЧ-73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0648"/>
            <a:ext cx="3482347" cy="26117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239725">
            <a:off x="387136" y="1101096"/>
            <a:ext cx="2415212" cy="609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Досуг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43" r="14554"/>
          <a:stretch/>
        </p:blipFill>
        <p:spPr>
          <a:xfrm>
            <a:off x="179512" y="4077844"/>
            <a:ext cx="3394720" cy="2535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6480" y="3501009"/>
            <a:ext cx="3335181" cy="31884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6211669"/>
            <a:ext cx="280831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Фестиваль «Без </a:t>
            </a:r>
            <a:r>
              <a:rPr lang="ru-RU" b="1" dirty="0" err="1" smtClean="0">
                <a:solidFill>
                  <a:srgbClr val="0000CC"/>
                </a:solidFill>
                <a:latin typeface="Monotype Corsiva" pitchFamily="66" charset="0"/>
              </a:rPr>
              <a:t>Бергэ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»-муниципальный этап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5122" name="AutoShape 2" descr="https://apf.mail.ru/cgi-bin/readmsg/IMG_20180318_100252.jpg?id=15218031090000000612%3B0%3B2&amp;x-email=kutemaschool69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Users\приемная\Desktop\IMG_20180318_100252.jpg"/>
          <p:cNvPicPr>
            <a:picLocks noChangeAspect="1" noChangeArrowheads="1"/>
          </p:cNvPicPr>
          <p:nvPr/>
        </p:nvPicPr>
        <p:blipFill>
          <a:blip r:embed="rId5" cstate="print"/>
          <a:srcRect l="3150" t="16800" r="2351" b="5501"/>
          <a:stretch>
            <a:fillRect/>
          </a:stretch>
        </p:blipFill>
        <p:spPr bwMode="auto">
          <a:xfrm>
            <a:off x="1331640" y="1844824"/>
            <a:ext cx="4320480" cy="2664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580112" y="2564904"/>
            <a:ext cx="331236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Фестиваль «Созвездие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»(</a:t>
            </a:r>
            <a:r>
              <a:rPr lang="ru-RU" b="1" dirty="0" err="1" smtClean="0">
                <a:solidFill>
                  <a:srgbClr val="0000CC"/>
                </a:solidFill>
                <a:latin typeface="Monotype Corsiva" pitchFamily="66" charset="0"/>
              </a:rPr>
              <a:t>Йолдызлык</a:t>
            </a:r>
            <a:r>
              <a:rPr lang="ru-RU" b="1" dirty="0">
                <a:solidFill>
                  <a:srgbClr val="0000CC"/>
                </a:solidFill>
                <a:latin typeface="Monotype Corsiva" pitchFamily="66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1720" y="4149080"/>
            <a:ext cx="36724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Фестиваль «Без </a:t>
            </a:r>
            <a:r>
              <a:rPr lang="ru-RU" b="1" dirty="0" err="1" smtClean="0">
                <a:solidFill>
                  <a:srgbClr val="0000CC"/>
                </a:solidFill>
                <a:latin typeface="Monotype Corsiva" pitchFamily="66" charset="0"/>
              </a:rPr>
              <a:t>Бергэ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»- школьный этап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:\отряд профилактик2018\IMG-20180419-WA004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4572000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E:\отряд профилактик2018\IMG-20180419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88024" cy="359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9126760" cy="83099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Кружок «Казачество»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 descr="E:\отряд профилактик2018\встреча с каз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4764021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69" t="2026" r="17826"/>
          <a:stretch/>
        </p:blipFill>
        <p:spPr bwMode="auto">
          <a:xfrm>
            <a:off x="4272470" y="3347154"/>
            <a:ext cx="4854290" cy="3510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6488668"/>
            <a:ext cx="281670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Встреча с атаманом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4048" y="6488668"/>
            <a:ext cx="376582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Выступление на концерте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3140968"/>
            <a:ext cx="5106207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Встреча с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старшим вахмистром </a:t>
            </a:r>
            <a:r>
              <a:rPr lang="ru-RU" b="1" dirty="0" err="1" smtClean="0">
                <a:solidFill>
                  <a:srgbClr val="0000CC"/>
                </a:solidFill>
                <a:latin typeface="Monotype Corsiva" pitchFamily="66" charset="0"/>
              </a:rPr>
              <a:t>Ксенафонтовым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А.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2264468" y="226422"/>
            <a:ext cx="5289203" cy="116488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Наши достижения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C:\Users\приемная\Desktop\ПОЧТА\2013\Рисунок (2).jpg"/>
          <p:cNvPicPr/>
          <p:nvPr/>
        </p:nvPicPr>
        <p:blipFill>
          <a:blip r:embed="rId2" cstate="print"/>
          <a:srcRect l="4068" b="2222"/>
          <a:stretch>
            <a:fillRect/>
          </a:stretch>
        </p:blipFill>
        <p:spPr bwMode="auto">
          <a:xfrm>
            <a:off x="293437" y="414848"/>
            <a:ext cx="1961756" cy="2726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88502" y="2828650"/>
            <a:ext cx="1571625" cy="3524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D6EE"/>
              </a:gs>
            </a:gsLst>
            <a:lin ang="5400000" scaled="1"/>
          </a:gradFill>
          <a:ln w="12700">
            <a:solidFill>
              <a:srgbClr val="9CC2E5"/>
            </a:solidFill>
            <a:miter lim="800000"/>
            <a:headEnd/>
            <a:tailEnd/>
          </a:ln>
          <a:effectLst>
            <a:outerShdw dist="28398" dir="3806097" algn="ctr" rotWithShape="0">
              <a:srgbClr val="1F4D7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1 место, 2018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Рисунок (8)"/>
          <p:cNvPicPr>
            <a:picLocks noChangeAspect="1" noChangeArrowheads="1"/>
          </p:cNvPicPr>
          <p:nvPr/>
        </p:nvPicPr>
        <p:blipFill>
          <a:blip r:embed="rId3" cstate="print"/>
          <a:srcRect l="1840" r="4140" b="4022"/>
          <a:stretch>
            <a:fillRect/>
          </a:stretch>
        </p:blipFill>
        <p:spPr bwMode="auto">
          <a:xfrm>
            <a:off x="7104824" y="386395"/>
            <a:ext cx="1935163" cy="2714625"/>
          </a:xfrm>
          <a:prstGeom prst="rect">
            <a:avLst/>
          </a:prstGeom>
          <a:noFill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489825" y="2681640"/>
            <a:ext cx="1571625" cy="3524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D6EE"/>
              </a:gs>
            </a:gsLst>
            <a:lin ang="5400000" scaled="1"/>
          </a:gradFill>
          <a:ln w="12700">
            <a:solidFill>
              <a:srgbClr val="9CC2E5"/>
            </a:solidFill>
            <a:miter lim="800000"/>
            <a:headEnd/>
            <a:tailEnd/>
          </a:ln>
          <a:effectLst>
            <a:outerShdw dist="28398" dir="3806097" algn="ctr" rotWithShape="0">
              <a:srgbClr val="1F4D7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3 место, 2017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Рисунок (5)"/>
          <p:cNvPicPr>
            <a:picLocks noChangeAspect="1" noChangeArrowheads="1"/>
          </p:cNvPicPr>
          <p:nvPr/>
        </p:nvPicPr>
        <p:blipFill>
          <a:blip r:embed="rId4" cstate="print"/>
          <a:srcRect l="2065" r="3905" b="3517"/>
          <a:stretch>
            <a:fillRect/>
          </a:stretch>
        </p:blipFill>
        <p:spPr bwMode="auto">
          <a:xfrm>
            <a:off x="4891804" y="1517897"/>
            <a:ext cx="1900237" cy="2681287"/>
          </a:xfrm>
          <a:prstGeom prst="rect">
            <a:avLst/>
          </a:prstGeom>
          <a:noFill/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590972" y="3898471"/>
            <a:ext cx="2501900" cy="53022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D6EE"/>
              </a:gs>
            </a:gsLst>
            <a:lin ang="5400000" scaled="1"/>
          </a:gradFill>
          <a:ln w="12700">
            <a:solidFill>
              <a:srgbClr val="9CC2E5"/>
            </a:solidFill>
            <a:miter lim="800000"/>
            <a:headEnd/>
            <a:tailEnd/>
          </a:ln>
          <a:effectLst>
            <a:outerShdw dist="28398" dir="3806097" algn="ctr" rotWithShape="0">
              <a:srgbClr val="1F4D7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Победитель заочного этапа 2016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9" name="Picture 7" descr="Рисунок (3)"/>
          <p:cNvPicPr>
            <a:picLocks noChangeAspect="1" noChangeArrowheads="1"/>
          </p:cNvPicPr>
          <p:nvPr/>
        </p:nvPicPr>
        <p:blipFill>
          <a:blip r:embed="rId5" cstate="print"/>
          <a:srcRect l="2524" t="1338" r="5519" b="1346"/>
          <a:stretch>
            <a:fillRect/>
          </a:stretch>
        </p:blipFill>
        <p:spPr bwMode="auto">
          <a:xfrm>
            <a:off x="7092872" y="3163925"/>
            <a:ext cx="1919288" cy="2792412"/>
          </a:xfrm>
          <a:prstGeom prst="rect">
            <a:avLst/>
          </a:prstGeom>
          <a:noFill/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7231196" y="5745993"/>
            <a:ext cx="1654175" cy="381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D6EE"/>
              </a:gs>
            </a:gsLst>
            <a:lin ang="5400000" scaled="1"/>
          </a:gradFill>
          <a:ln w="12700">
            <a:solidFill>
              <a:srgbClr val="9CC2E5"/>
            </a:solidFill>
            <a:miter lim="800000"/>
            <a:headEnd/>
            <a:tailEnd/>
          </a:ln>
          <a:effectLst>
            <a:outerShdw dist="28398" dir="3806097" algn="ctr" rotWithShape="0">
              <a:srgbClr val="1F4D7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3 место,  2012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E:\приказ1.jpg"/>
          <p:cNvPicPr/>
          <p:nvPr/>
        </p:nvPicPr>
        <p:blipFill>
          <a:blip r:embed="rId6" cstate="print"/>
          <a:srcRect r="3368"/>
          <a:stretch>
            <a:fillRect/>
          </a:stretch>
        </p:blipFill>
        <p:spPr bwMode="auto">
          <a:xfrm rot="10800000">
            <a:off x="336849" y="3251974"/>
            <a:ext cx="1927619" cy="275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19658" y="5733256"/>
            <a:ext cx="2724150" cy="881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DD6EE"/>
              </a:gs>
            </a:gsLst>
            <a:lin ang="5400000" scaled="1"/>
          </a:gradFill>
          <a:ln w="12700">
            <a:solidFill>
              <a:srgbClr val="9CC2E5"/>
            </a:solidFill>
            <a:miter lim="800000"/>
            <a:headEnd/>
            <a:tailEnd/>
          </a:ln>
          <a:effectLst>
            <a:outerShdw dist="28398" dir="3806097" algn="ctr" rotWithShape="0">
              <a:srgbClr val="1F4D7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Arial" pitchFamily="34" charset="0"/>
              </a:rPr>
              <a:t>За значительный  вклад в подготовку к конкурсу «Территория закона», 2016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2502978" y="1517897"/>
            <a:ext cx="1978025" cy="3096226"/>
            <a:chOff x="2228" y="1903"/>
            <a:chExt cx="4095" cy="6618"/>
          </a:xfrm>
        </p:grpSpPr>
        <p:pic>
          <p:nvPicPr>
            <p:cNvPr id="3083" name="Picture 11" descr="Рисунок (6)"/>
            <p:cNvPicPr>
              <a:picLocks noChangeAspect="1" noChangeArrowheads="1"/>
            </p:cNvPicPr>
            <p:nvPr/>
          </p:nvPicPr>
          <p:blipFill>
            <a:blip r:embed="rId7" cstate="print"/>
            <a:srcRect l="1123" r="2888" b="3500"/>
            <a:stretch>
              <a:fillRect/>
            </a:stretch>
          </p:blipFill>
          <p:spPr bwMode="auto">
            <a:xfrm>
              <a:off x="2228" y="1903"/>
              <a:ext cx="4095" cy="5655"/>
            </a:xfrm>
            <a:prstGeom prst="rect">
              <a:avLst/>
            </a:prstGeom>
            <a:noFill/>
          </p:spPr>
        </p:pic>
        <p:sp>
          <p:nvSpPr>
            <p:cNvPr id="3084" name="Text Box 12"/>
            <p:cNvSpPr txBox="1">
              <a:spLocks noChangeArrowheads="1"/>
            </p:cNvSpPr>
            <p:nvPr/>
          </p:nvSpPr>
          <p:spPr bwMode="auto">
            <a:xfrm>
              <a:off x="2867" y="7286"/>
              <a:ext cx="2492" cy="1235"/>
            </a:xfrm>
            <a:prstGeom prst="rect">
              <a:avLst/>
            </a:prstGeom>
            <a:gradFill rotWithShape="0">
              <a:gsLst>
                <a:gs pos="0">
                  <a:srgbClr val="9CC2E5"/>
                </a:gs>
                <a:gs pos="50000">
                  <a:srgbClr val="DEEAF6"/>
                </a:gs>
                <a:gs pos="100000">
                  <a:srgbClr val="9CC2E5"/>
                </a:gs>
              </a:gsLst>
              <a:lin ang="18900000" scaled="1"/>
            </a:gradFill>
            <a:ln w="12700">
              <a:solidFill>
                <a:srgbClr val="9CC2E5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1F4D7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Monotype Corsiva" pitchFamily="66" charset="0"/>
                  <a:cs typeface="Arial" pitchFamily="34" charset="0"/>
                </a:rPr>
                <a:t>1 место, 2011 г.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292" y="144016"/>
            <a:ext cx="7920880" cy="141277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Стенд отряда профилактики </a:t>
            </a:r>
          </a:p>
          <a:p>
            <a:pPr algn="ctr"/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МБОУ «Кутеминская СОШ» </a:t>
            </a:r>
          </a:p>
          <a:p>
            <a:pPr algn="ctr"/>
            <a:r>
              <a:rPr lang="ru-RU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Черемшанского</a:t>
            </a: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РТ </a:t>
            </a:r>
          </a:p>
          <a:p>
            <a:pPr algn="ctr"/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</a:p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</a:t>
            </a:r>
          </a:p>
          <a:p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C:\Users\приемная\AppData\Local\Microsoft\Windows\Temporary Internet Files\Content.Word\P80420-120918.jpg"/>
          <p:cNvPicPr/>
          <p:nvPr/>
        </p:nvPicPr>
        <p:blipFill>
          <a:blip r:embed="rId2" cstate="print"/>
          <a:srcRect t="6190" r="3795" b="15714"/>
          <a:stretch>
            <a:fillRect/>
          </a:stretch>
        </p:blipFill>
        <p:spPr bwMode="auto">
          <a:xfrm>
            <a:off x="1547664" y="1844824"/>
            <a:ext cx="5364088" cy="5013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771800" y="548680"/>
            <a:ext cx="388843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 девиз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1714488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361" name="WordArt 1"/>
          <p:cNvSpPr>
            <a:spLocks noChangeArrowheads="1" noChangeShapeType="1" noTextEdit="1"/>
          </p:cNvSpPr>
          <p:nvPr/>
        </p:nvSpPr>
        <p:spPr bwMode="auto">
          <a:xfrm>
            <a:off x="683568" y="2420888"/>
            <a:ext cx="6500614" cy="328686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«Пусть этот мир совсем не простой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Ты для людей свое сердце открой.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Возьми своё сердце, зажги его смело,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C0066"/>
                </a:soli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 Отдай его людям, чтоб вечно горело!»</a:t>
            </a:r>
            <a:endParaRPr lang="ru-RU" sz="3600" kern="10" spc="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CC0066"/>
              </a:solid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016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3981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68525" algn="l"/>
              </a:tabLst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750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536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51520" y="260648"/>
            <a:ext cx="8496944" cy="3096344"/>
          </a:xfrm>
        </p:spPr>
        <p:txBody>
          <a:bodyPr/>
          <a:lstStyle/>
          <a:p>
            <a:pPr indent="280988" algn="ctr"/>
            <a:r>
              <a:rPr lang="ru-RU" i="1" dirty="0" smtClean="0">
                <a:solidFill>
                  <a:srgbClr val="990033"/>
                </a:solidFill>
              </a:rPr>
              <a:t>Цель отряда:</a:t>
            </a:r>
            <a:r>
              <a:rPr lang="ru-RU" dirty="0" smtClean="0"/>
              <a:t> </a:t>
            </a:r>
            <a:endParaRPr lang="ru-RU" dirty="0" smtClean="0"/>
          </a:p>
          <a:p>
            <a:pPr marL="736600" indent="11113"/>
            <a:r>
              <a:rPr lang="ru-RU" sz="2800" i="1" dirty="0" smtClean="0">
                <a:solidFill>
                  <a:srgbClr val="0000CC"/>
                </a:solidFill>
                <a:latin typeface="Monotype Corsiva" pitchFamily="66" charset="0"/>
              </a:rPr>
              <a:t>защита </a:t>
            </a:r>
            <a:r>
              <a:rPr lang="ru-RU" sz="2800" i="1" dirty="0" smtClean="0">
                <a:solidFill>
                  <a:srgbClr val="0000CC"/>
                </a:solidFill>
                <a:latin typeface="Monotype Corsiva" pitchFamily="66" charset="0"/>
              </a:rPr>
              <a:t>прав и законных интересов учащихся учебного заведения.</a:t>
            </a:r>
          </a:p>
          <a:p>
            <a:pPr algn="ctr"/>
            <a:r>
              <a:rPr lang="ru-RU" i="1" dirty="0" smtClean="0">
                <a:solidFill>
                  <a:srgbClr val="990033"/>
                </a:solidFill>
              </a:rPr>
              <a:t>Основные задачи</a:t>
            </a:r>
            <a:r>
              <a:rPr lang="ru-RU" i="1" dirty="0">
                <a:solidFill>
                  <a:srgbClr val="990033"/>
                </a:solidFill>
              </a:rPr>
              <a:t>:</a:t>
            </a:r>
            <a:r>
              <a:rPr lang="ru-RU" i="1" dirty="0" smtClean="0">
                <a:solidFill>
                  <a:srgbClr val="990033"/>
                </a:solidFill>
              </a:rPr>
              <a:t> </a:t>
            </a:r>
            <a:endParaRPr lang="ru-RU" i="1" dirty="0" smtClean="0">
              <a:solidFill>
                <a:srgbClr val="990033"/>
              </a:solidFill>
            </a:endParaRPr>
          </a:p>
          <a:p>
            <a:pPr marL="736600" indent="11113"/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преодоление </a:t>
            </a: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безнадзорности, беспризорности, профилактика(предупреждение) правонарушений учащимися учебного заведения.</a:t>
            </a:r>
          </a:p>
          <a:p>
            <a:endParaRPr lang="ru-RU" dirty="0"/>
          </a:p>
        </p:txBody>
      </p:sp>
      <p:pic>
        <p:nvPicPr>
          <p:cNvPr id="5" name="Содержимое 4" descr="F:\фото с полицией\DSC08876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761"/>
          <a:stretch>
            <a:fillRect/>
          </a:stretch>
        </p:blipFill>
        <p:spPr bwMode="auto">
          <a:xfrm>
            <a:off x="1691680" y="3429000"/>
            <a:ext cx="4932040" cy="30689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79512" y="990600"/>
            <a:ext cx="7992888" cy="5534744"/>
          </a:xfrm>
        </p:spPr>
        <p:txBody>
          <a:bodyPr/>
          <a:lstStyle/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Умей ставить цель; </a:t>
            </a:r>
          </a:p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Старайся больше увидеть, услышать, понять; </a:t>
            </a:r>
          </a:p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Каждый день, хотя бы одно хорошее дело, хотя бы               одна хорошая мысль; </a:t>
            </a:r>
          </a:p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Если взялся за дело, не бросай его на полпути, доведи до конца. </a:t>
            </a:r>
          </a:p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Наш выбор – любовь – </a:t>
            </a:r>
            <a:r>
              <a:rPr lang="ru-RU" sz="2800" dirty="0" err="1" smtClean="0">
                <a:solidFill>
                  <a:srgbClr val="0000CC"/>
                </a:solidFill>
                <a:latin typeface="Monotype Corsiva" pitchFamily="66" charset="0"/>
              </a:rPr>
              <a:t>любовь</a:t>
            </a: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 к семье, родному дому, краю, Родине. </a:t>
            </a:r>
          </a:p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Мы – против негативных явлений. </a:t>
            </a:r>
          </a:p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Мы -  выбираем успех. </a:t>
            </a:r>
          </a:p>
          <a:p>
            <a:pPr marL="625475" lvl="0" indent="0">
              <a:tabLst>
                <a:tab pos="1435100" algn="l"/>
              </a:tabLst>
            </a:pPr>
            <a:r>
              <a:rPr lang="ru-RU" sz="2800" dirty="0" smtClean="0">
                <a:solidFill>
                  <a:srgbClr val="0000CC"/>
                </a:solidFill>
                <a:latin typeface="Monotype Corsiva" pitchFamily="66" charset="0"/>
              </a:rPr>
              <a:t>Мы - выбираем здоровье, спорт.</a:t>
            </a:r>
          </a:p>
          <a:p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5" name="Picture 8" descr="J02922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869159"/>
            <a:ext cx="2088232" cy="181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763688" y="0"/>
            <a:ext cx="676875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Наши принципы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E:\отряд профилактик2018\в чермшане на параде.jpg"/>
          <p:cNvPicPr>
            <a:picLocks noChangeAspect="1" noChangeArrowheads="1"/>
          </p:cNvPicPr>
          <p:nvPr/>
        </p:nvPicPr>
        <p:blipFill>
          <a:blip r:embed="rId2" cstate="print"/>
          <a:srcRect l="27478" t="22105" r="24168" b="1756"/>
          <a:stretch>
            <a:fillRect/>
          </a:stretch>
        </p:blipFill>
        <p:spPr bwMode="auto">
          <a:xfrm>
            <a:off x="0" y="0"/>
            <a:ext cx="3744416" cy="33164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 l="9801" t="28203" r="13414" b="13415"/>
          <a:stretch>
            <a:fillRect/>
          </a:stretch>
        </p:blipFill>
        <p:spPr bwMode="auto">
          <a:xfrm>
            <a:off x="2411760" y="2420888"/>
            <a:ext cx="4597716" cy="26218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8" descr="000803_1069_5279_vnv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825044"/>
            <a:ext cx="1876425" cy="301148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23928" y="188640"/>
            <a:ext cx="504056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жизнь отряда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0151"/>
            <a:ext cx="244827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Участие в параде ко дню Победы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4437112"/>
            <a:ext cx="2088232" cy="648072"/>
          </a:xfrm>
          <a:custGeom>
            <a:avLst/>
            <a:gdLst>
              <a:gd name="connsiteX0" fmla="*/ 0 w 2160240"/>
              <a:gd name="connsiteY0" fmla="*/ 0 h 646331"/>
              <a:gd name="connsiteX1" fmla="*/ 2160240 w 2160240"/>
              <a:gd name="connsiteY1" fmla="*/ 0 h 646331"/>
              <a:gd name="connsiteX2" fmla="*/ 2160240 w 2160240"/>
              <a:gd name="connsiteY2" fmla="*/ 646331 h 646331"/>
              <a:gd name="connsiteX3" fmla="*/ 0 w 2160240"/>
              <a:gd name="connsiteY3" fmla="*/ 646331 h 646331"/>
              <a:gd name="connsiteX4" fmla="*/ 0 w 2160240"/>
              <a:gd name="connsiteY4" fmla="*/ 0 h 646331"/>
              <a:gd name="connsiteX0" fmla="*/ 0 w 2160240"/>
              <a:gd name="connsiteY0" fmla="*/ 0 h 648071"/>
              <a:gd name="connsiteX1" fmla="*/ 2160240 w 2160240"/>
              <a:gd name="connsiteY1" fmla="*/ 0 h 648071"/>
              <a:gd name="connsiteX2" fmla="*/ 2020870 w 2160240"/>
              <a:gd name="connsiteY2" fmla="*/ 648071 h 648071"/>
              <a:gd name="connsiteX3" fmla="*/ 0 w 2160240"/>
              <a:gd name="connsiteY3" fmla="*/ 646331 h 648071"/>
              <a:gd name="connsiteX4" fmla="*/ 0 w 2160240"/>
              <a:gd name="connsiteY4" fmla="*/ 0 h 648071"/>
              <a:gd name="connsiteX0" fmla="*/ 0 w 2020870"/>
              <a:gd name="connsiteY0" fmla="*/ 1 h 648072"/>
              <a:gd name="connsiteX1" fmla="*/ 2020870 w 2020870"/>
              <a:gd name="connsiteY1" fmla="*/ 0 h 648072"/>
              <a:gd name="connsiteX2" fmla="*/ 2020870 w 2020870"/>
              <a:gd name="connsiteY2" fmla="*/ 648072 h 648072"/>
              <a:gd name="connsiteX3" fmla="*/ 0 w 2020870"/>
              <a:gd name="connsiteY3" fmla="*/ 646332 h 648072"/>
              <a:gd name="connsiteX4" fmla="*/ 0 w 2020870"/>
              <a:gd name="connsiteY4" fmla="*/ 1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0870" h="648072">
                <a:moveTo>
                  <a:pt x="0" y="1"/>
                </a:moveTo>
                <a:lnTo>
                  <a:pt x="2020870" y="0"/>
                </a:lnTo>
                <a:lnTo>
                  <a:pt x="2020870" y="648072"/>
                </a:lnTo>
                <a:lnTo>
                  <a:pt x="0" y="646332"/>
                </a:lnTo>
                <a:lnTo>
                  <a:pt x="0" y="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Участие в конкурсе смотра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строя и песни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5971" t="31791" r="16548"/>
          <a:stretch>
            <a:fillRect/>
          </a:stretch>
        </p:blipFill>
        <p:spPr bwMode="auto">
          <a:xfrm>
            <a:off x="4932040" y="4077072"/>
            <a:ext cx="4211960" cy="2780928"/>
          </a:xfrm>
          <a:prstGeom prst="snip2DiagRect">
            <a:avLst>
              <a:gd name="adj1" fmla="val 854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868144" y="6488668"/>
            <a:ext cx="309634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Подготовка к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конкурсу  ОППН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школа\YandexDisk\Фотокамера\2016-12-19 13-09-58.JPG"/>
          <p:cNvPicPr/>
          <p:nvPr/>
        </p:nvPicPr>
        <p:blipFill>
          <a:blip r:embed="rId2" cstate="print"/>
          <a:srcRect t="25641" r="9086"/>
          <a:stretch>
            <a:fillRect/>
          </a:stretch>
        </p:blipFill>
        <p:spPr bwMode="auto">
          <a:xfrm>
            <a:off x="0" y="3068960"/>
            <a:ext cx="4029054" cy="24626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609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Взаимодействие с органами полиции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Содержимое 6" descr="C:\Users\приемная\Pictures\территория\DSCN0896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052736"/>
            <a:ext cx="3906982" cy="29302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851920" y="3376971"/>
            <a:ext cx="4572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Встреча у со старшим инспектором ПДН  капитаном полиции  </a:t>
            </a:r>
            <a:r>
              <a:rPr lang="ru-RU" b="1" dirty="0" err="1" smtClean="0">
                <a:solidFill>
                  <a:srgbClr val="0000CC"/>
                </a:solidFill>
                <a:latin typeface="Monotype Corsiva" pitchFamily="66" charset="0"/>
              </a:rPr>
              <a:t>Мубаракшиной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 Ч.З.,2017 г.</a:t>
            </a:r>
            <a:endParaRPr lang="ru-RU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5373216"/>
            <a:ext cx="305983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Встреча с инспектором ПДН </a:t>
            </a:r>
            <a:r>
              <a:rPr lang="ru-RU" b="1" dirty="0" err="1" smtClean="0">
                <a:solidFill>
                  <a:srgbClr val="0000CC"/>
                </a:solidFill>
                <a:latin typeface="Monotype Corsiva" pitchFamily="66" charset="0"/>
              </a:rPr>
              <a:t>Хисамовым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 Р.Ш., 2016 г.</a:t>
            </a:r>
            <a:endParaRPr lang="ru-RU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3356992"/>
            <a:ext cx="3734544" cy="3734544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отряд профилактик2018\встреча по профорие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37012"/>
            <a:ext cx="4427984" cy="3320988"/>
          </a:xfrm>
          <a:prstGeom prst="snip2DiagRect">
            <a:avLst>
              <a:gd name="adj1" fmla="val 0"/>
              <a:gd name="adj2" fmla="val 2060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1" name="Picture 1" descr="E:\отряд профилактик2018\заседа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672408" cy="2448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954151">
            <a:off x="4291093" y="446477"/>
            <a:ext cx="4838549" cy="609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Круглые столы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43" name="Picture 3" descr="E:\отряд профилактик2018\встреча с каз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844824"/>
            <a:ext cx="4019939" cy="3014954"/>
          </a:xfrm>
          <a:prstGeom prst="snip2DiagRect">
            <a:avLst>
              <a:gd name="adj1" fmla="val 3545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06" y="4437112"/>
            <a:ext cx="2539682" cy="2539682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43808" y="4437112"/>
            <a:ext cx="209904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Встреча с атаманом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244827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Заседание отряда ОППН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6237312"/>
            <a:ext cx="449999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Беседа на тему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«Административная и уголовная ответственность несовершеннолетних»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620688"/>
            <a:ext cx="3840426" cy="2880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3068960"/>
            <a:ext cx="3744416" cy="24962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23528" y="5589240"/>
            <a:ext cx="6455640" cy="912734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defRPr/>
            </a:pPr>
            <a:r>
              <a:rPr lang="ru-RU" sz="4800" b="1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Р</a:t>
            </a:r>
            <a:r>
              <a:rPr kumimoji="0" lang="ru-RU" sz="4800" b="1" i="0" u="none" strike="noStrike" kern="0" cap="none" spc="50" normalizeH="0" noProof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абота</a:t>
            </a:r>
            <a:r>
              <a:rPr kumimoji="0" lang="ru-RU" sz="4800" b="1" i="0" u="none" strike="noStrike" kern="0" cap="none" spc="50" normalizeH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с учащимися</a:t>
            </a:r>
            <a:endParaRPr kumimoji="0" lang="ru-RU" sz="4800" b="1" i="0" u="none" strike="noStrike" kern="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02457">
            <a:off x="4962285" y="74868"/>
            <a:ext cx="3182463" cy="3182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1720" y="3068960"/>
            <a:ext cx="1512168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00CC"/>
                </a:solidFill>
                <a:latin typeface="Monotype Corsiva" pitchFamily="66" charset="0"/>
              </a:rPr>
              <a:t>Квест-игра</a:t>
            </a:r>
            <a:endParaRPr lang="ru-RU" sz="2000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5157192"/>
            <a:ext cx="194421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  <a:latin typeface="Monotype Corsiva" pitchFamily="66" charset="0"/>
              </a:rPr>
              <a:t>Веселые </a:t>
            </a:r>
            <a:r>
              <a:rPr lang="ru-RU" sz="2000" b="1" dirty="0" smtClean="0">
                <a:solidFill>
                  <a:srgbClr val="0000CC"/>
                </a:solidFill>
                <a:latin typeface="Monotype Corsiva" pitchFamily="66" charset="0"/>
              </a:rPr>
              <a:t>старты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76200"/>
            <a:ext cx="4139952" cy="112055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Акции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17" name="Picture 1" descr="E:\отряд профилактик2018\акцис красн лента.jpg"/>
          <p:cNvPicPr>
            <a:picLocks noChangeAspect="1" noChangeArrowheads="1"/>
          </p:cNvPicPr>
          <p:nvPr/>
        </p:nvPicPr>
        <p:blipFill>
          <a:blip r:embed="rId2" cstate="print"/>
          <a:srcRect l="1465" t="23928"/>
          <a:stretch>
            <a:fillRect/>
          </a:stretch>
        </p:blipFill>
        <p:spPr bwMode="auto">
          <a:xfrm>
            <a:off x="0" y="0"/>
            <a:ext cx="4843192" cy="28043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школа\Downloads\IMG_20180328_181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772816"/>
            <a:ext cx="2843560" cy="3791714"/>
          </a:xfrm>
          <a:prstGeom prst="snip2DiagRect">
            <a:avLst>
              <a:gd name="adj1" fmla="val 25475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 descr="E:\отряд профилактик2018\акция свеса памят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1605" y="4193704"/>
            <a:ext cx="3552395" cy="2664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01008"/>
            <a:ext cx="3370800" cy="3370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2420888"/>
            <a:ext cx="265041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Акция «Красная ленточка»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9872" y="5229200"/>
            <a:ext cx="235332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«Кемерово, мы с тобой»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0235" y="6488668"/>
            <a:ext cx="221376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</a:rPr>
              <a:t>Акция «Свеча памяти»</a:t>
            </a:r>
            <a:endParaRPr lang="ru-RU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sence_of_time">
  <a:themeElements>
    <a:clrScheme name="silly_m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lly_m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illy_m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lly_m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lly_m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essence_of_time</Template>
  <TotalTime>979</TotalTime>
  <Words>374</Words>
  <Application>Microsoft Office PowerPoint</Application>
  <PresentationFormat>Экран (4:3)</PresentationFormat>
  <Paragraphs>69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essence_of_time</vt:lpstr>
      <vt:lpstr>Слайд 1</vt:lpstr>
      <vt:lpstr>Слайд 2</vt:lpstr>
      <vt:lpstr>Слайд 3</vt:lpstr>
      <vt:lpstr>Слайд 4</vt:lpstr>
      <vt:lpstr>Слайд 5</vt:lpstr>
      <vt:lpstr>Взаимодействие с органами полиции </vt:lpstr>
      <vt:lpstr>Круглые столы</vt:lpstr>
      <vt:lpstr>Слайд 8</vt:lpstr>
      <vt:lpstr>Акции</vt:lpstr>
      <vt:lpstr>Спортивные мероприятия</vt:lpstr>
      <vt:lpstr>Экскурсии</vt:lpstr>
      <vt:lpstr>Досуг</vt:lpstr>
      <vt:lpstr>Слайд 13</vt:lpstr>
      <vt:lpstr>Наши достижения</vt:lpstr>
      <vt:lpstr>Слайд 15</vt:lpstr>
    </vt:vector>
  </TitlesOfParts>
  <Company>рдлрол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Лилит</dc:creator>
  <cp:lastModifiedBy>приемная</cp:lastModifiedBy>
  <cp:revision>66</cp:revision>
  <dcterms:created xsi:type="dcterms:W3CDTF">2011-03-10T13:33:01Z</dcterms:created>
  <dcterms:modified xsi:type="dcterms:W3CDTF">2018-04-21T08:57:01Z</dcterms:modified>
</cp:coreProperties>
</file>